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85F5-1D52-4FEE-9393-AA7E01C7BDE9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F661F-A7C2-407D-BDA6-7250366D7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661F-A7C2-407D-BDA6-7250366D71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60959B-CC5B-4A83-98E6-2C2D227A225B}" type="datetimeFigureOut">
              <a:rPr lang="en-US" smtClean="0"/>
              <a:pPr/>
              <a:t>7/11/14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814" y="4307348"/>
            <a:ext cx="6480048" cy="2301240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6480048" cy="1752600"/>
          </a:xfrm>
        </p:spPr>
        <p:txBody>
          <a:bodyPr/>
          <a:lstStyle/>
          <a:p>
            <a:r>
              <a:rPr lang="en-US" dirty="0" smtClean="0"/>
              <a:t>Freshmen Seminar Series</a:t>
            </a:r>
            <a:endParaRPr lang="en-US" dirty="0"/>
          </a:p>
        </p:txBody>
      </p:sp>
      <p:pic>
        <p:nvPicPr>
          <p:cNvPr id="104450" name="Picture 2" descr="http://2.bp.blogspot.com/_3s8Al1CF26I/S-10__wjmyI/AAAAAAAAB3s/LrCqo_a6XVY/s1600/public+spea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362200" cy="3795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762000"/>
            <a:ext cx="6629400" cy="1826363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6629400" cy="457088"/>
          </a:xfrm>
        </p:spPr>
        <p:txBody>
          <a:bodyPr/>
          <a:lstStyle/>
          <a:p>
            <a:r>
              <a:rPr lang="en-US" dirty="0" smtClean="0"/>
              <a:t>Freshmen Seminar Series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209800"/>
            <a:ext cx="7239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Sources:</a:t>
            </a:r>
          </a:p>
          <a:p>
            <a:endParaRPr lang="en-US" dirty="0"/>
          </a:p>
          <a:p>
            <a:r>
              <a:rPr lang="en-US" dirty="0" smtClean="0"/>
              <a:t>Department of Communication Arts and Sciences Public Speaking 	Rubric. Rosary College of Arts and Sciences. Dominican 	University. </a:t>
            </a:r>
          </a:p>
          <a:p>
            <a:endParaRPr lang="en-US" dirty="0"/>
          </a:p>
          <a:p>
            <a:r>
              <a:rPr lang="en-US" dirty="0" smtClean="0"/>
              <a:t>Gardner, John N., A. Jerome. </a:t>
            </a:r>
            <a:r>
              <a:rPr lang="en-US" dirty="0" err="1" smtClean="0"/>
              <a:t>Jewler</a:t>
            </a:r>
            <a:r>
              <a:rPr lang="en-US" dirty="0" smtClean="0"/>
              <a:t>, and Betsy O. Barefoot. </a:t>
            </a:r>
            <a:r>
              <a:rPr lang="en-US" i="1" dirty="0" smtClean="0"/>
              <a:t>Your 	College 	Experience: Strategies for Success</a:t>
            </a:r>
            <a:r>
              <a:rPr lang="en-US" dirty="0" smtClean="0"/>
              <a:t>. Boston, MA: 	Bedford/St. Martin's, 2011.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900" dirty="0" smtClean="0"/>
              <a:t>Step 1: Clarify your objective.</a:t>
            </a:r>
          </a:p>
          <a:p>
            <a:r>
              <a:rPr lang="en-US" sz="2900" dirty="0" smtClean="0"/>
              <a:t>Step 2: Analyze your audience.</a:t>
            </a:r>
          </a:p>
          <a:p>
            <a:r>
              <a:rPr lang="en-US" sz="2900" dirty="0" smtClean="0"/>
              <a:t>Step 3: Collect and organize your information.</a:t>
            </a:r>
          </a:p>
          <a:p>
            <a:r>
              <a:rPr lang="en-US" sz="2900" dirty="0" smtClean="0"/>
              <a:t>Step 4: Choose your visual aids.</a:t>
            </a:r>
          </a:p>
          <a:p>
            <a:r>
              <a:rPr lang="en-US" sz="2900" dirty="0" smtClean="0"/>
              <a:t>Step 5: Prepare your notes.</a:t>
            </a:r>
          </a:p>
          <a:p>
            <a:r>
              <a:rPr lang="en-US" sz="2900" dirty="0" smtClean="0"/>
              <a:t>Step 6: Practice your delivery.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3200" dirty="0" smtClean="0"/>
              <a:t>Introduction:</a:t>
            </a:r>
          </a:p>
          <a:p>
            <a:pPr lvl="1"/>
            <a:r>
              <a:rPr lang="en-US" sz="2900" dirty="0" smtClean="0"/>
              <a:t>Attention getter.</a:t>
            </a:r>
          </a:p>
          <a:p>
            <a:pPr lvl="1"/>
            <a:r>
              <a:rPr lang="en-US" sz="2900" dirty="0" smtClean="0"/>
              <a:t>Establish credibility.</a:t>
            </a:r>
          </a:p>
          <a:p>
            <a:pPr lvl="1"/>
            <a:r>
              <a:rPr lang="en-US" sz="2900" dirty="0" smtClean="0"/>
              <a:t>Explain why the topic is important and why it is relevant to the audience.</a:t>
            </a:r>
          </a:p>
          <a:p>
            <a:pPr lvl="1"/>
            <a:endParaRPr lang="en-US" dirty="0" smtClean="0"/>
          </a:p>
          <a:p>
            <a:pPr lvl="0"/>
            <a:r>
              <a:rPr lang="en-US" sz="3200" dirty="0" smtClean="0"/>
              <a:t>Body:</a:t>
            </a:r>
          </a:p>
          <a:p>
            <a:pPr lvl="1"/>
            <a:r>
              <a:rPr lang="en-US" sz="2900" dirty="0" smtClean="0"/>
              <a:t>Needs clear organization and development.</a:t>
            </a:r>
          </a:p>
          <a:p>
            <a:pPr lvl="1"/>
            <a:r>
              <a:rPr lang="en-US" sz="2900" dirty="0" smtClean="0"/>
              <a:t>Support for main ideas.</a:t>
            </a:r>
          </a:p>
          <a:p>
            <a:pPr lvl="1"/>
            <a:r>
              <a:rPr lang="en-US" sz="2900" dirty="0" smtClean="0"/>
              <a:t>Source citations.</a:t>
            </a:r>
          </a:p>
          <a:p>
            <a:endParaRPr lang="en-US" dirty="0" smtClean="0"/>
          </a:p>
          <a:p>
            <a:pPr lvl="0"/>
            <a:r>
              <a:rPr lang="en-US" sz="3200" dirty="0" smtClean="0"/>
              <a:t>Conclusion:</a:t>
            </a:r>
          </a:p>
          <a:p>
            <a:pPr lvl="1"/>
            <a:r>
              <a:rPr lang="en-US" sz="2900" dirty="0" smtClean="0"/>
              <a:t>Review of main points</a:t>
            </a:r>
          </a:p>
          <a:p>
            <a:pPr lvl="1"/>
            <a:r>
              <a:rPr lang="en-US" sz="2900" dirty="0" smtClean="0"/>
              <a:t>Restate thesis</a:t>
            </a:r>
          </a:p>
          <a:p>
            <a:pPr lvl="1"/>
            <a:r>
              <a:rPr lang="en-US" sz="2900" dirty="0" smtClean="0"/>
              <a:t>Clear conclusion that brings presentation to an end.</a:t>
            </a:r>
            <a:endParaRPr lang="en-US" sz="2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 Great </a:t>
            </a:r>
            <a:r>
              <a:rPr lang="en-US" dirty="0" smtClean="0"/>
              <a:t>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Walk up to the front of the classroom enthusiastically</a:t>
            </a:r>
          </a:p>
          <a:p>
            <a:pPr lvl="1"/>
            <a:r>
              <a:rPr lang="en-US" dirty="0" smtClean="0"/>
              <a:t>Look eager to talk.</a:t>
            </a:r>
          </a:p>
          <a:p>
            <a:pPr lvl="1"/>
            <a:r>
              <a:rPr lang="en-US" dirty="0" smtClean="0"/>
              <a:t>Smile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Have fun while presenting. 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 Introduction should reflect organization.  </a:t>
            </a:r>
          </a:p>
          <a:p>
            <a:pPr lvl="1"/>
            <a:r>
              <a:rPr lang="en-US" dirty="0" smtClean="0"/>
              <a:t>Give the audience a “frame” of what will be presented</a:t>
            </a:r>
            <a:r>
              <a:rPr lang="en-US" dirty="0" smtClean="0"/>
              <a:t>.</a:t>
            </a:r>
          </a:p>
          <a:p>
            <a:pPr marL="448056" lvl="1" indent="0">
              <a:buNone/>
            </a:pPr>
            <a:endParaRPr lang="en-US" dirty="0" smtClean="0"/>
          </a:p>
          <a:p>
            <a:pPr lvl="0"/>
            <a:r>
              <a:rPr lang="en-US" dirty="0"/>
              <a:t>Eye contact</a:t>
            </a:r>
          </a:p>
          <a:p>
            <a:pPr lvl="1"/>
            <a:r>
              <a:rPr lang="en-US" dirty="0"/>
              <a:t>Vehicle of communication.   </a:t>
            </a:r>
          </a:p>
          <a:p>
            <a:pPr lvl="1"/>
            <a:r>
              <a:rPr lang="en-US" dirty="0"/>
              <a:t>Brief but intense eye contact with each member of the audience. </a:t>
            </a:r>
          </a:p>
          <a:p>
            <a:pPr lvl="1"/>
            <a:r>
              <a:rPr lang="en-US" dirty="0"/>
              <a:t>Eye contact is also a source of feedback to the speaker.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endParaRPr lang="en-US" dirty="0" smtClean="0"/>
          </a:p>
          <a:p>
            <a:pPr lvl="0"/>
            <a:r>
              <a:rPr lang="en-US" dirty="0"/>
              <a:t>“Audience-centeredness”</a:t>
            </a:r>
          </a:p>
          <a:p>
            <a:pPr lvl="1"/>
            <a:r>
              <a:rPr lang="en-US" dirty="0"/>
              <a:t>Be concerned with whether or not the audience is enjoying themselves and understanding the presentation.</a:t>
            </a:r>
          </a:p>
          <a:p>
            <a:pPr lvl="1"/>
            <a:r>
              <a:rPr lang="en-US" dirty="0"/>
              <a:t>Focus on the audience more than focusing on how you’re doing as a speaker. (the ability to be focused solely on the audience comes with considerable rehearsal.)</a:t>
            </a:r>
          </a:p>
          <a:p>
            <a:endParaRPr lang="en-US" dirty="0"/>
          </a:p>
          <a:p>
            <a:pPr lvl="0"/>
            <a:r>
              <a:rPr lang="en-US" dirty="0" smtClean="0"/>
              <a:t>Be </a:t>
            </a:r>
            <a:r>
              <a:rPr lang="en-US" dirty="0" smtClean="0"/>
              <a:t>sensitive to the audience </a:t>
            </a:r>
          </a:p>
          <a:p>
            <a:pPr lvl="1"/>
            <a:r>
              <a:rPr lang="en-US" dirty="0" smtClean="0"/>
              <a:t>Late-comers should be welcomed or acknowledged; volunteers should be thanked; anyone who asks a question should also be thanked for the question, told it was a “good” question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Be familiar with how to use the technology (computer, projector, etc.)</a:t>
            </a:r>
          </a:p>
          <a:p>
            <a:pPr lvl="1"/>
            <a:r>
              <a:rPr lang="en-US" dirty="0" smtClean="0"/>
              <a:t>Proofread presentations and handouts.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Notes </a:t>
            </a:r>
          </a:p>
          <a:p>
            <a:pPr lvl="1"/>
            <a:r>
              <a:rPr lang="en-US" dirty="0" smtClean="0"/>
              <a:t>Should be kept to a minimum and NEVER read to the audience.</a:t>
            </a:r>
          </a:p>
          <a:p>
            <a:pPr lvl="1"/>
            <a:r>
              <a:rPr lang="en-US" dirty="0" smtClean="0"/>
              <a:t>Extensive material should be placed  online or have printed copies made available.</a:t>
            </a:r>
          </a:p>
          <a:p>
            <a:pPr lvl="1"/>
            <a:r>
              <a:rPr lang="en-US" dirty="0" smtClean="0"/>
              <a:t>Never read: BORING.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Vocal Variations</a:t>
            </a:r>
          </a:p>
          <a:p>
            <a:pPr lvl="1"/>
            <a:r>
              <a:rPr lang="en-US" dirty="0" smtClean="0"/>
              <a:t>Use inflection and variation to add interest.</a:t>
            </a:r>
          </a:p>
          <a:p>
            <a:pPr lvl="1"/>
            <a:r>
              <a:rPr lang="en-US" dirty="0" smtClean="0"/>
              <a:t>“Punch” certain words.</a:t>
            </a:r>
          </a:p>
          <a:p>
            <a:pPr lvl="1"/>
            <a:r>
              <a:rPr lang="en-US" dirty="0" smtClean="0"/>
              <a:t>Raise or lower voice at other times. 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Voice Speed</a:t>
            </a:r>
          </a:p>
          <a:p>
            <a:pPr lvl="1"/>
            <a:r>
              <a:rPr lang="en-US" dirty="0" smtClean="0"/>
              <a:t>Public speaking requires a slower pace than regular conversation. (Think of it as attempting to leave a space between each thought unit.</a:t>
            </a:r>
            <a:r>
              <a:rPr lang="en-US" dirty="0" smtClean="0"/>
              <a:t>)</a:t>
            </a:r>
          </a:p>
          <a:p>
            <a:pPr marL="448056" lvl="1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 for Great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Facial expressions</a:t>
            </a:r>
          </a:p>
          <a:p>
            <a:pPr lvl="1"/>
            <a:r>
              <a:rPr lang="en-US" dirty="0"/>
              <a:t>The face should remain animated. </a:t>
            </a:r>
          </a:p>
          <a:p>
            <a:pPr lvl="1"/>
            <a:r>
              <a:rPr lang="en-US" dirty="0"/>
              <a:t> Lots of facial variation regains and holds attention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Body Language</a:t>
            </a:r>
          </a:p>
          <a:p>
            <a:pPr lvl="1"/>
            <a:r>
              <a:rPr lang="en-US" dirty="0"/>
              <a:t>Hands </a:t>
            </a:r>
          </a:p>
          <a:p>
            <a:pPr lvl="2"/>
            <a:r>
              <a:rPr lang="en-US" dirty="0"/>
              <a:t>should be kept away from the body and away from one another.  </a:t>
            </a:r>
          </a:p>
          <a:p>
            <a:pPr lvl="2"/>
            <a:r>
              <a:rPr lang="en-US" dirty="0"/>
              <a:t>Allow them to rest at your side.</a:t>
            </a:r>
          </a:p>
          <a:p>
            <a:pPr lvl="2"/>
            <a:r>
              <a:rPr lang="en-US" dirty="0"/>
              <a:t>Occasional gestures should be used to emphasize or illustrate points.</a:t>
            </a:r>
          </a:p>
          <a:p>
            <a:pPr marL="448056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6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 Diction</a:t>
            </a:r>
          </a:p>
          <a:p>
            <a:pPr lvl="1"/>
            <a:r>
              <a:rPr lang="en-US" dirty="0" smtClean="0"/>
              <a:t>Make sure you are pronouncing words clearly so that everyone can understand you. </a:t>
            </a:r>
            <a:endParaRPr lang="en-US" dirty="0" smtClean="0"/>
          </a:p>
          <a:p>
            <a:pPr marL="448056" lvl="1" indent="0">
              <a:buNone/>
            </a:pPr>
            <a:endParaRPr lang="en-US" dirty="0" smtClean="0"/>
          </a:p>
          <a:p>
            <a:pPr lvl="0"/>
            <a:r>
              <a:rPr lang="en-US" dirty="0"/>
              <a:t>Do not pace </a:t>
            </a:r>
          </a:p>
          <a:p>
            <a:pPr lvl="1"/>
            <a:r>
              <a:rPr lang="en-US" dirty="0"/>
              <a:t>Movement is helpful, but only if it is meaningful.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 No vocalized pauses</a:t>
            </a:r>
          </a:p>
          <a:p>
            <a:pPr lvl="1"/>
            <a:r>
              <a:rPr lang="en-US" i="1" dirty="0" smtClean="0"/>
              <a:t>“umm, okay</a:t>
            </a:r>
            <a:r>
              <a:rPr lang="en-US" dirty="0" smtClean="0"/>
              <a:t>, </a:t>
            </a:r>
            <a:r>
              <a:rPr lang="en-US" i="1" dirty="0" smtClean="0"/>
              <a:t>like</a:t>
            </a:r>
            <a:r>
              <a:rPr lang="en-US" dirty="0" smtClean="0"/>
              <a:t>, and </a:t>
            </a:r>
            <a:r>
              <a:rPr lang="en-US" i="1" dirty="0" smtClean="0"/>
              <a:t>you know,”</a:t>
            </a:r>
            <a:endParaRPr lang="en-US" dirty="0" smtClean="0"/>
          </a:p>
          <a:p>
            <a:pPr lvl="1"/>
            <a:r>
              <a:rPr lang="en-US" dirty="0" smtClean="0"/>
              <a:t>No utterances between thought units. </a:t>
            </a:r>
          </a:p>
          <a:p>
            <a:pPr lvl="1"/>
            <a:r>
              <a:rPr lang="en-US" dirty="0" smtClean="0"/>
              <a:t>It is totally acceptable for speakers simply to pause and pull thoughts together silently.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549</Words>
  <Application>Microsoft Macintosh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Public speaking</vt:lpstr>
      <vt:lpstr>Preparing a Speech</vt:lpstr>
      <vt:lpstr>Content of a Speech</vt:lpstr>
      <vt:lpstr>Tips for a Great Speech</vt:lpstr>
      <vt:lpstr>Tips for Great Public Speaking</vt:lpstr>
      <vt:lpstr>Tips for Great Public Speaking</vt:lpstr>
      <vt:lpstr>Tips for Great Public Speaking</vt:lpstr>
      <vt:lpstr>Tips for Great Public Speaking</vt:lpstr>
      <vt:lpstr>Tips for Great Public Speaking</vt:lpstr>
      <vt:lpstr>Public Speaking</vt:lpstr>
    </vt:vector>
  </TitlesOfParts>
  <Company>Dominican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dc:creator>Dominican</dc:creator>
  <cp:lastModifiedBy>Izabela Tancula</cp:lastModifiedBy>
  <cp:revision>19</cp:revision>
  <dcterms:created xsi:type="dcterms:W3CDTF">2011-09-07T16:33:33Z</dcterms:created>
  <dcterms:modified xsi:type="dcterms:W3CDTF">2014-07-11T15:38:03Z</dcterms:modified>
</cp:coreProperties>
</file>